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5D095-99DD-AFD0-6827-A0AC0B49F624}" v="1965" dt="2024-05-31T18:12:48.787"/>
    <p1510:client id="{364B132D-7D47-CE4C-5E99-823844DFB5C0}" v="128" dt="2024-05-31T15:14:26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Umereni stil 2 – Naglašav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vetli stil 2 – Naglašavanj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3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5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56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3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71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10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4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6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7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0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2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3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0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05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nfluxLabs/mainflux/tree/master/aut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nfluxLabs/mainflux.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Mainflux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>
                <a:cs typeface="Calibri"/>
              </a:rPr>
              <a:t>Tamara </a:t>
            </a:r>
            <a:r>
              <a:rPr lang="sr-Latn-RS" err="1">
                <a:cs typeface="Calibri"/>
              </a:rPr>
              <a:t>milovanovic</a:t>
            </a:r>
            <a:r>
              <a:rPr lang="sr-Latn-RS" dirty="0">
                <a:cs typeface="Calibri"/>
              </a:rPr>
              <a:t> 1647</a:t>
            </a:r>
          </a:p>
          <a:p>
            <a:r>
              <a:rPr lang="sr-Latn-RS" dirty="0">
                <a:cs typeface="Calibri"/>
              </a:rPr>
              <a:t>Sveprisutno </a:t>
            </a:r>
            <a:r>
              <a:rPr lang="sr-Latn-RS" dirty="0" err="1">
                <a:cs typeface="Calibri"/>
              </a:rPr>
              <a:t>racunarstvo</a:t>
            </a:r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351007-741A-5B87-407F-E05655EE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Register PAGE</a:t>
            </a:r>
            <a:endParaRPr lang="sr-Latn-RS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" name="Čuvar mesta za sadržaj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DA19EFD1-9E0D-C33E-EA74-1BBBA0B4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71" y="1919817"/>
            <a:ext cx="9810385" cy="4585758"/>
          </a:xfrm>
        </p:spPr>
      </p:pic>
    </p:spTree>
    <p:extLst>
      <p:ext uri="{BB962C8B-B14F-4D97-AF65-F5344CB8AC3E}">
        <p14:creationId xmlns:p14="http://schemas.microsoft.com/office/powerpoint/2010/main" val="264528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C3ED10F-3991-15D3-D230-6FA0DE68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Main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softver, broj&#10;&#10;Opis je automatski generisan">
            <a:extLst>
              <a:ext uri="{FF2B5EF4-FFF2-40B4-BE49-F238E27FC236}">
                <a16:creationId xmlns:a16="http://schemas.microsoft.com/office/drawing/2014/main" id="{1050AD8B-66C7-B8F2-A36E-427B016A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62" y="1713442"/>
            <a:ext cx="10156451" cy="4776258"/>
          </a:xfrm>
        </p:spPr>
      </p:pic>
    </p:spTree>
    <p:extLst>
      <p:ext uri="{BB962C8B-B14F-4D97-AF65-F5344CB8AC3E}">
        <p14:creationId xmlns:p14="http://schemas.microsoft.com/office/powerpoint/2010/main" val="186354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8781D7-20EA-6EDE-C1D6-C6C3973E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588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Organisations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5" name="Slika 4" descr="Slika na kojoj se nalazi tekst, snimak ekrana, Font, ekran&#10;&#10;Opis je automatski generisan">
            <a:extLst>
              <a:ext uri="{FF2B5EF4-FFF2-40B4-BE49-F238E27FC236}">
                <a16:creationId xmlns:a16="http://schemas.microsoft.com/office/drawing/2014/main" id="{AFB80FE7-56AA-8B10-5395-F2258452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3795712"/>
            <a:ext cx="4394200" cy="2854325"/>
          </a:xfrm>
          <a:prstGeom prst="rect">
            <a:avLst/>
          </a:prstGeom>
        </p:spPr>
      </p:pic>
      <p:pic>
        <p:nvPicPr>
          <p:cNvPr id="8" name="Čuvar mesta za sadržaj 7" descr="Slika na kojoj se nalazi tekst, snimak ekrana, ekran, broj&#10;&#10;Opis je automatski generisan">
            <a:extLst>
              <a:ext uri="{FF2B5EF4-FFF2-40B4-BE49-F238E27FC236}">
                <a16:creationId xmlns:a16="http://schemas.microsoft.com/office/drawing/2014/main" id="{5BA1C565-A73D-2938-434E-3A7AEAE46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1" y="1156517"/>
            <a:ext cx="10131425" cy="2524609"/>
          </a:xfrm>
        </p:spPr>
      </p:pic>
    </p:spTree>
    <p:extLst>
      <p:ext uri="{BB962C8B-B14F-4D97-AF65-F5344CB8AC3E}">
        <p14:creationId xmlns:p14="http://schemas.microsoft.com/office/powerpoint/2010/main" val="230869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6CA71E-6ECD-29C6-013C-55C3DF6C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0350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Organisation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B6224EED-C07B-DB7F-6D52-75FDEC35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17" y="1681692"/>
            <a:ext cx="9573230" cy="4792133"/>
          </a:xfrm>
        </p:spPr>
      </p:pic>
    </p:spTree>
    <p:extLst>
      <p:ext uri="{BB962C8B-B14F-4D97-AF65-F5344CB8AC3E}">
        <p14:creationId xmlns:p14="http://schemas.microsoft.com/office/powerpoint/2010/main" val="47465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FE0D535-149B-1F28-E3FD-D9DD4D6A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17475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Groups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</a:p>
        </p:txBody>
      </p:sp>
      <p:pic>
        <p:nvPicPr>
          <p:cNvPr id="4" name="Čuvar mesta za sadržaj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56E197C6-3429-BC01-8B76-D3061376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369618"/>
            <a:ext cx="10131425" cy="2971532"/>
          </a:xfrm>
        </p:spPr>
      </p:pic>
      <p:pic>
        <p:nvPicPr>
          <p:cNvPr id="5" name="Slika 4" descr="Slika na kojoj se nalazi tekst, snimak ekrana, ekran, Font&#10;&#10;Opis je automatski generisan">
            <a:extLst>
              <a:ext uri="{FF2B5EF4-FFF2-40B4-BE49-F238E27FC236}">
                <a16:creationId xmlns:a16="http://schemas.microsoft.com/office/drawing/2014/main" id="{C3C13617-7776-3B67-0325-7A905656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3902075"/>
            <a:ext cx="360045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5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2FC03B-27F8-29AF-14FF-26CE1172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Group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B42FCE11-CFBC-0D47-7ACE-E7BA8BE5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04" y="1880130"/>
            <a:ext cx="9452330" cy="4609570"/>
          </a:xfrm>
        </p:spPr>
      </p:pic>
    </p:spTree>
    <p:extLst>
      <p:ext uri="{BB962C8B-B14F-4D97-AF65-F5344CB8AC3E}">
        <p14:creationId xmlns:p14="http://schemas.microsoft.com/office/powerpoint/2010/main" val="245946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9C9086-706B-8976-FF56-A01C52A8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17475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Channels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r>
              <a:rPr lang="sr-Latn-RS" dirty="0">
                <a:ea typeface="Calibri Light"/>
                <a:cs typeface="Calibri Light"/>
              </a:rPr>
              <a:t> </a:t>
            </a:r>
            <a:endParaRPr lang="sr-Latn-RS" dirty="0"/>
          </a:p>
        </p:txBody>
      </p:sp>
      <p:pic>
        <p:nvPicPr>
          <p:cNvPr id="4" name="Čuvar mesta za sadržaj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946B6126-D0CC-E5E4-97BB-B3ACE9465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283169"/>
            <a:ext cx="10131425" cy="3049178"/>
          </a:xfrm>
        </p:spPr>
      </p:pic>
      <p:pic>
        <p:nvPicPr>
          <p:cNvPr id="5" name="Slika 4" descr="Slika na kojoj se nalazi tekst, snimak ekrana, ekran, Font&#10;&#10;Opis je automatski generisan">
            <a:extLst>
              <a:ext uri="{FF2B5EF4-FFF2-40B4-BE49-F238E27FC236}">
                <a16:creationId xmlns:a16="http://schemas.microsoft.com/office/drawing/2014/main" id="{5958DF02-A870-C910-8207-ABE8237C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5" y="4011612"/>
            <a:ext cx="3775075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929D37-B7C6-7325-C422-6209B00C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0350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Channel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710A42F0-5A09-ED9B-EF9F-E97A44422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85" y="1364192"/>
            <a:ext cx="10808681" cy="4950883"/>
          </a:xfrm>
        </p:spPr>
      </p:pic>
    </p:spTree>
    <p:extLst>
      <p:ext uri="{BB962C8B-B14F-4D97-AF65-F5344CB8AC3E}">
        <p14:creationId xmlns:p14="http://schemas.microsoft.com/office/powerpoint/2010/main" val="187983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0FA2DD-DE41-1A5D-9FB3-7F0AAEAD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49225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Things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A4A51174-8E7F-2D54-EFF3-21A7DDFA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84" y="1141942"/>
            <a:ext cx="11261821" cy="3506258"/>
          </a:xfrm>
        </p:spPr>
      </p:pic>
      <p:pic>
        <p:nvPicPr>
          <p:cNvPr id="5" name="Slika 4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7203BCB3-0B4D-2403-08DB-BA78E6B7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4243387"/>
            <a:ext cx="3049588" cy="26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733E1C-717E-4790-AFDF-F819CFC6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Thing</a:t>
            </a:r>
            <a:r>
              <a:rPr lang="sr-Latn-RS" dirty="0">
                <a:ea typeface="Calibri Light"/>
                <a:cs typeface="Calibri Light"/>
              </a:rPr>
              <a:t>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E55E787F-D992-9CE3-2CA0-19CDF6B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197" y="2062692"/>
            <a:ext cx="8656259" cy="3649133"/>
          </a:xfrm>
        </p:spPr>
      </p:pic>
    </p:spTree>
    <p:extLst>
      <p:ext uri="{BB962C8B-B14F-4D97-AF65-F5344CB8AC3E}">
        <p14:creationId xmlns:p14="http://schemas.microsoft.com/office/powerpoint/2010/main" val="164138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737394-E16B-6851-E5A9-59F68139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7908"/>
            <a:ext cx="10131425" cy="1456267"/>
          </a:xfrm>
        </p:spPr>
        <p:txBody>
          <a:bodyPr>
            <a:normAutofit/>
          </a:bodyPr>
          <a:lstStyle/>
          <a:p>
            <a:r>
              <a:rPr lang="sr-Latn-RS" sz="4400" dirty="0">
                <a:cs typeface="Calibri Light"/>
              </a:rPr>
              <a:t>Uvod</a:t>
            </a:r>
            <a:endParaRPr lang="sr-Latn-RS" sz="4400">
              <a:cs typeface="Calibri Light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9963321-62CC-1942-1878-11C4FF78A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75753"/>
            <a:ext cx="5984387" cy="37154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r-Latn-RS" sz="36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3600" dirty="0">
                <a:solidFill>
                  <a:srgbClr val="ECECEC"/>
                </a:solidFill>
                <a:ea typeface="+mn-lt"/>
                <a:cs typeface="+mn-lt"/>
              </a:rPr>
              <a:t> je </a:t>
            </a:r>
            <a:r>
              <a:rPr lang="sr-Latn-RS" sz="3600" err="1">
                <a:solidFill>
                  <a:srgbClr val="ECECEC"/>
                </a:solidFill>
                <a:ea typeface="+mn-lt"/>
                <a:cs typeface="+mn-lt"/>
              </a:rPr>
              <a:t>performantan</a:t>
            </a:r>
            <a:r>
              <a:rPr lang="sr-Latn-RS" sz="3600" dirty="0">
                <a:solidFill>
                  <a:srgbClr val="ECECEC"/>
                </a:solidFill>
                <a:ea typeface="+mn-lt"/>
                <a:cs typeface="+mn-lt"/>
              </a:rPr>
              <a:t> i siguran </a:t>
            </a:r>
            <a:r>
              <a:rPr lang="sr-Latn-RS" sz="3600" err="1">
                <a:solidFill>
                  <a:srgbClr val="ECECEC"/>
                </a:solidFill>
                <a:ea typeface="+mn-lt"/>
                <a:cs typeface="+mn-lt"/>
              </a:rPr>
              <a:t>open-source</a:t>
            </a:r>
            <a:r>
              <a:rPr lang="sr-Latn-RS" sz="36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sr-Latn-RS" sz="36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3600" dirty="0">
                <a:solidFill>
                  <a:srgbClr val="ECECEC"/>
                </a:solidFill>
                <a:ea typeface="+mn-lt"/>
                <a:cs typeface="+mn-lt"/>
              </a:rPr>
              <a:t> platforma sa potpunim kapacitetima za razvoj rešenja za Internet stvari, </a:t>
            </a:r>
            <a:r>
              <a:rPr lang="sr-Latn-RS" sz="36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3600" dirty="0">
                <a:solidFill>
                  <a:srgbClr val="ECECEC"/>
                </a:solidFill>
                <a:ea typeface="+mn-lt"/>
                <a:cs typeface="+mn-lt"/>
              </a:rPr>
              <a:t> aplikacija i pametnih povezanih proizvoda.</a:t>
            </a:r>
          </a:p>
          <a:p>
            <a:pPr>
              <a:buClr>
                <a:srgbClr val="FFFFFF"/>
              </a:buClr>
            </a:pPr>
            <a:endParaRPr lang="sr-Latn-RS" sz="2000" dirty="0">
              <a:solidFill>
                <a:srgbClr val="ECECEC"/>
              </a:solidFill>
              <a:cs typeface="Calibri"/>
            </a:endParaRPr>
          </a:p>
        </p:txBody>
      </p:sp>
      <p:pic>
        <p:nvPicPr>
          <p:cNvPr id="4" name="Slika 3" descr="Mainflux - Industrial IoT Supplier Profile | IoT ONE Digital Transformation  Advisors">
            <a:extLst>
              <a:ext uri="{FF2B5EF4-FFF2-40B4-BE49-F238E27FC236}">
                <a16:creationId xmlns:a16="http://schemas.microsoft.com/office/drawing/2014/main" id="{FB01E707-E8D5-C840-A718-77D53C81D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5" r="-213" b="34263"/>
          <a:stretch/>
        </p:blipFill>
        <p:spPr>
          <a:xfrm>
            <a:off x="7094292" y="2998544"/>
            <a:ext cx="3711096" cy="11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5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156352-3153-6F2F-2E14-C8321454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588"/>
            <a:ext cx="10131425" cy="1456267"/>
          </a:xfrm>
        </p:spPr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Arduino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Softver za grafiku, Multimedijski softver&#10;&#10;Opis je automatski generisan">
            <a:extLst>
              <a:ext uri="{FF2B5EF4-FFF2-40B4-BE49-F238E27FC236}">
                <a16:creationId xmlns:a16="http://schemas.microsoft.com/office/drawing/2014/main" id="{A2CBE6D1-7640-F343-9B3C-62378BB4F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54"/>
          <a:stretch/>
        </p:blipFill>
        <p:spPr>
          <a:xfrm>
            <a:off x="705410" y="1157817"/>
            <a:ext cx="11132369" cy="5268383"/>
          </a:xfrm>
        </p:spPr>
      </p:pic>
    </p:spTree>
    <p:extLst>
      <p:ext uri="{BB962C8B-B14F-4D97-AF65-F5344CB8AC3E}">
        <p14:creationId xmlns:p14="http://schemas.microsoft.com/office/powerpoint/2010/main" val="111962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9CAE13E-012B-9C21-FC82-4CED3FCA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Čuvar mesta za sadržaj 3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BFE7A100-C326-3C65-105B-42681715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293"/>
          <a:stretch/>
        </p:blipFill>
        <p:spPr>
          <a:xfrm>
            <a:off x="179177" y="118005"/>
            <a:ext cx="5185055" cy="6443133"/>
          </a:xfrm>
        </p:spPr>
      </p:pic>
      <p:pic>
        <p:nvPicPr>
          <p:cNvPr id="5" name="Slika 4" descr="Slika na kojoj se nalazi tekst, snimak ekrana&#10;&#10;Opis je automatski generisan">
            <a:extLst>
              <a:ext uri="{FF2B5EF4-FFF2-40B4-BE49-F238E27FC236}">
                <a16:creationId xmlns:a16="http://schemas.microsoft.com/office/drawing/2014/main" id="{94EABCF6-7A12-7972-A42F-0782FACA3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24"/>
          <a:stretch/>
        </p:blipFill>
        <p:spPr>
          <a:xfrm>
            <a:off x="5154061" y="119062"/>
            <a:ext cx="4066438" cy="4135438"/>
          </a:xfrm>
          <a:prstGeom prst="rect">
            <a:avLst/>
          </a:prstGeom>
        </p:spPr>
      </p:pic>
      <p:pic>
        <p:nvPicPr>
          <p:cNvPr id="7" name="Slika 6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CF675015-A0A7-29DB-32CB-E01765B4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66" y="3032125"/>
            <a:ext cx="4275570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1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FE7967-A22E-D834-1593-327F0A0C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Čuvar mesta za sadržaj 3" descr="Slika na kojoj se nalazi tekst, snimak ekrana, softver&#10;&#10;Opis je automatski generisan">
            <a:extLst>
              <a:ext uri="{FF2B5EF4-FFF2-40B4-BE49-F238E27FC236}">
                <a16:creationId xmlns:a16="http://schemas.microsoft.com/office/drawing/2014/main" id="{6B09C1DF-996F-B6C4-B99F-DE49DE06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87" y="237067"/>
            <a:ext cx="7245252" cy="3649133"/>
          </a:xfrm>
        </p:spPr>
      </p:pic>
      <p:pic>
        <p:nvPicPr>
          <p:cNvPr id="5" name="Slika 4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E5DBA5FF-9EA5-BE06-AD99-B18066F3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12" y="2928937"/>
            <a:ext cx="7577390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69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A637BF-F1EB-15C6-EC32-EE7E1692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Čuvar mesta za sadržaj 3" descr="Slika na kojoj se nalazi tekst, Font, snimak ekrana&#10;&#10;Opis je automatski generisan">
            <a:extLst>
              <a:ext uri="{FF2B5EF4-FFF2-40B4-BE49-F238E27FC236}">
                <a16:creationId xmlns:a16="http://schemas.microsoft.com/office/drawing/2014/main" id="{F2C3E891-B4AE-CFBB-F046-2914AD3E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01" y="836238"/>
            <a:ext cx="10131425" cy="990290"/>
          </a:xfrm>
        </p:spPr>
      </p:pic>
      <p:pic>
        <p:nvPicPr>
          <p:cNvPr id="5" name="Slika 4" descr="Slika na kojoj se nalazi tekst, Font, snimak ekrana&#10;&#10;Opis je automatski generisan">
            <a:extLst>
              <a:ext uri="{FF2B5EF4-FFF2-40B4-BE49-F238E27FC236}">
                <a16:creationId xmlns:a16="http://schemas.microsoft.com/office/drawing/2014/main" id="{3D88D2CA-9D9C-DDD8-C00B-C42CD27B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2063488"/>
            <a:ext cx="10104438" cy="802214"/>
          </a:xfrm>
          <a:prstGeom prst="rect">
            <a:avLst/>
          </a:prstGeom>
        </p:spPr>
      </p:pic>
      <p:pic>
        <p:nvPicPr>
          <p:cNvPr id="6" name="Slika 5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75E791B2-33BF-CA67-4C59-51ED222B3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2887461"/>
            <a:ext cx="6826250" cy="35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5595C6-1892-1309-CF8F-B3C5D24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Čuvar mesta za sadržaj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D9434ADA-62E8-426B-BBDD-F0A1A0306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901206"/>
            <a:ext cx="10131425" cy="2320855"/>
          </a:xfrm>
        </p:spPr>
      </p:pic>
      <p:pic>
        <p:nvPicPr>
          <p:cNvPr id="5" name="Slika 4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3A41B771-24C7-AC16-971F-ACE5D5C7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3416957"/>
            <a:ext cx="10136187" cy="28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9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763855-321C-6635-9B4C-ED028C1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Čuvar mesta za sadržaj 3" descr="Slika na kojoj se nalazi snimak ekrana, tekst, Softver za grafiku, Multimedijski softver&#10;&#10;Opis je automatski generisan">
            <a:extLst>
              <a:ext uri="{FF2B5EF4-FFF2-40B4-BE49-F238E27FC236}">
                <a16:creationId xmlns:a16="http://schemas.microsoft.com/office/drawing/2014/main" id="{045FA021-355B-FBC3-34EA-D9EBC38C2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9" y="610130"/>
            <a:ext cx="12103507" cy="5284258"/>
          </a:xfrm>
        </p:spPr>
      </p:pic>
    </p:spTree>
    <p:extLst>
      <p:ext uri="{BB962C8B-B14F-4D97-AF65-F5344CB8AC3E}">
        <p14:creationId xmlns:p14="http://schemas.microsoft.com/office/powerpoint/2010/main" val="248485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38688E-6E77-89B5-BB15-575FBB75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ea typeface="Calibri Light"/>
                <a:cs typeface="Calibri Light"/>
              </a:rPr>
              <a:t>ZAkljucak</a:t>
            </a:r>
            <a:r>
              <a:rPr lang="sr-Latn-RS" dirty="0">
                <a:ea typeface="Calibri Light"/>
                <a:cs typeface="Calibri Light"/>
              </a:rPr>
              <a:t> 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280FF817-BE7B-0FDD-8DC8-65B012C7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platforma pruža brojne prednosti za razvoj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aplikacija, uključujući fleksibilnost i mogućnost prilagođavanja zbog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open-source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prirode. Njena skalabilnost omogućava podršku za veliki broj uređaja i obradu velikih količina podataka, dok podrška za više protokola olakšava integraciju različitih tehnologija. Sigurnosne mere kao što su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autentifikacija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i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enkripcija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osiguravaju bezbednost podataka.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takođe omogućava implementaciju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edge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computing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-a za bržu obradu podataka blizu izvora. Sve ove karakteristike, zajedno sa jednostavnom integracijom i robusnom arhitekturom, čine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idealnim rešenjem za širok spektar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projekata.</a:t>
            </a:r>
            <a:endParaRPr lang="sr-Latn-RS" sz="2400" dirty="0"/>
          </a:p>
        </p:txBody>
      </p:sp>
    </p:spTree>
    <p:extLst>
      <p:ext uri="{BB962C8B-B14F-4D97-AF65-F5344CB8AC3E}">
        <p14:creationId xmlns:p14="http://schemas.microsoft.com/office/powerpoint/2010/main" val="2347035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961712F-DDBF-2A16-B5D6-5AB96EE5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614" y="2681287"/>
            <a:ext cx="3908425" cy="1495954"/>
          </a:xfrm>
        </p:spPr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Hvala na pažnji :)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3863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23D2F035-9C56-D9E6-1A3C-309F857F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9" y="462203"/>
            <a:ext cx="11031970" cy="5640723"/>
          </a:xfrm>
        </p:spPr>
        <p:txBody>
          <a:bodyPr>
            <a:normAutofit/>
          </a:bodyPr>
          <a:lstStyle/>
          <a:p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 platforma, izgrađena kao skup </a:t>
            </a:r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mikroservisa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kontejnerizovanih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 pomoću </a:t>
            </a:r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Dockera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 i orkestriranih </a:t>
            </a:r>
            <a:r>
              <a:rPr lang="sr-Latn-RS" sz="2800" err="1">
                <a:solidFill>
                  <a:srgbClr val="ECECEC"/>
                </a:solidFill>
                <a:ea typeface="+mn-lt"/>
                <a:cs typeface="+mn-lt"/>
              </a:rPr>
              <a:t>Kubernetesom</a:t>
            </a:r>
            <a:r>
              <a:rPr lang="sr-Latn-RS" sz="2800" dirty="0">
                <a:solidFill>
                  <a:srgbClr val="ECECEC"/>
                </a:solidFill>
                <a:ea typeface="+mn-lt"/>
                <a:cs typeface="+mn-lt"/>
              </a:rPr>
              <a:t>, služi kao softverska infrastruktura i posrednički sloj koji obezbeđuje:</a:t>
            </a:r>
            <a:endParaRPr lang="sr-Latn-RS" sz="2800" dirty="0">
              <a:cs typeface="Calibri" panose="020F0502020204030204"/>
            </a:endParaRPr>
          </a:p>
          <a:p>
            <a:pPr lvl="1">
              <a:buClr>
                <a:srgbClr val="FFFFFF"/>
              </a:buClr>
              <a:buAutoNum type="arabicPeriod"/>
            </a:pPr>
            <a:r>
              <a:rPr lang="sr-Latn-RS" sz="2400" b="1" dirty="0">
                <a:solidFill>
                  <a:srgbClr val="ECECEC"/>
                </a:solidFill>
                <a:ea typeface="+mn-lt"/>
                <a:cs typeface="+mn-lt"/>
              </a:rPr>
              <a:t> Sigurnu komunikaciju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Koristeći protokole kao što su MQTT, HTTP,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WebSocket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, i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CoAP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omogućava sigurnu razmenu podataka između uređaja i sistema.</a:t>
            </a:r>
            <a:endParaRPr lang="sr-Latn-RS" sz="2400" dirty="0">
              <a:solidFill>
                <a:srgbClr val="ECECEC"/>
              </a:solidFill>
              <a:cs typeface="Calibri"/>
            </a:endParaRPr>
          </a:p>
          <a:p>
            <a:pPr lvl="1">
              <a:buClr>
                <a:srgbClr val="FFFFFF"/>
              </a:buClr>
              <a:buAutoNum type="arabicPeriod"/>
            </a:pPr>
            <a:r>
              <a:rPr lang="sr-Latn-RS" sz="2400" b="1" dirty="0">
                <a:solidFill>
                  <a:srgbClr val="ECECEC"/>
                </a:solidFill>
                <a:ea typeface="+mn-lt"/>
                <a:cs typeface="+mn-lt"/>
              </a:rPr>
              <a:t>Upravljanje uređajima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Omogućava lako registrovanje,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autentifikaciju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i upravljanje </a:t>
            </a:r>
            <a:r>
              <a:rPr lang="sr-Latn-RS" sz="240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uređajima. Podržava različite vrste uređaja i njihovu integraciju.</a:t>
            </a:r>
            <a:endParaRPr lang="sr-Latn-RS" sz="2400">
              <a:solidFill>
                <a:srgbClr val="ECECEC"/>
              </a:solidFill>
              <a:cs typeface="Calibri"/>
            </a:endParaRPr>
          </a:p>
          <a:p>
            <a:pPr lvl="1">
              <a:buClr>
                <a:srgbClr val="FFFFFF"/>
              </a:buClr>
              <a:buAutoNum type="arabicPeriod"/>
            </a:pPr>
            <a:r>
              <a:rPr lang="sr-Latn-RS" sz="2400" b="1" dirty="0">
                <a:solidFill>
                  <a:srgbClr val="ECECEC"/>
                </a:solidFill>
                <a:ea typeface="+mn-lt"/>
                <a:cs typeface="+mn-lt"/>
              </a:rPr>
              <a:t>Prikupljanje i obrada podataka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Prikuplja podatke sa uređaja, obrađuje ih i čuva u skladištu podataka, omogućavajući analizu i vizualizaciju podataka.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  <a:buAutoNum type="arabicPeriod"/>
            </a:pPr>
            <a:r>
              <a:rPr lang="en-US" sz="2400" b="1" dirty="0" err="1">
                <a:ea typeface="+mn-lt"/>
                <a:cs typeface="+mn-lt"/>
              </a:rPr>
              <a:t>Interoperabilnost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: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Pruža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podršku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za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povezivanje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sa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različitim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IoT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platformama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servisima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omogućavajući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širenje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integraciju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sa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postojećim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sistemima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en-US" sz="2400">
              <a:cs typeface="Calibri" panose="020F0502020204030204"/>
            </a:endParaRPr>
          </a:p>
          <a:p>
            <a:pPr lvl="1">
              <a:buAutoNum type="arabicPeriod"/>
            </a:pPr>
            <a:endParaRPr lang="en-US" sz="2400" dirty="0">
              <a:solidFill>
                <a:srgbClr val="ECECEC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sr-Latn-R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63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93E8F3A-3A72-E7B3-8CDD-EDD228EF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35385"/>
            <a:ext cx="11257106" cy="5155815"/>
          </a:xfrm>
        </p:spPr>
        <p:txBody>
          <a:bodyPr/>
          <a:lstStyle/>
          <a:p>
            <a:pPr marL="0" indent="0">
              <a:buNone/>
            </a:pPr>
            <a:r>
              <a:rPr lang="sr-Latn-RS" sz="2400" b="1" dirty="0">
                <a:ea typeface="+mn-lt"/>
                <a:cs typeface="+mn-lt"/>
              </a:rPr>
              <a:t>5. </a:t>
            </a:r>
            <a:r>
              <a:rPr lang="en-US" sz="2400" b="1" dirty="0" err="1">
                <a:ea typeface="+mn-lt"/>
                <a:cs typeface="+mn-lt"/>
              </a:rPr>
              <a:t>Skalabilnost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: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Zahvaljujući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mikroservisnoj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arhitekturi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korišćenju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Kubernetesa   za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orkestraciju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,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Mainflux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platforma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može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lako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da se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skalira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kako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bi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zadovoljila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potrebe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rastućeg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broja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uređaja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i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rgbClr val="ECECEC"/>
                </a:solidFill>
                <a:ea typeface="+mn-lt"/>
                <a:cs typeface="+mn-lt"/>
              </a:rPr>
              <a:t>korisnika</a:t>
            </a:r>
            <a:r>
              <a:rPr lang="en-US" sz="2400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sr-Latn-RS" sz="24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sr-Latn-RS" sz="2400" b="1" dirty="0">
                <a:ea typeface="+mn-lt"/>
                <a:cs typeface="+mn-lt"/>
              </a:rPr>
              <a:t>6. API pristup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Omogućava razvijanje aplikacija i integracija kroz </a:t>
            </a:r>
            <a:r>
              <a:rPr lang="sr-Latn-RS" sz="2400" dirty="0" err="1">
                <a:solidFill>
                  <a:srgbClr val="ECECEC"/>
                </a:solidFill>
                <a:ea typeface="+mn-lt"/>
                <a:cs typeface="+mn-lt"/>
              </a:rPr>
              <a:t>RESTful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i </a:t>
            </a:r>
            <a:r>
              <a:rPr lang="sr-Latn-RS" sz="2400" dirty="0" err="1">
                <a:solidFill>
                  <a:srgbClr val="ECECEC"/>
                </a:solidFill>
                <a:ea typeface="+mn-lt"/>
                <a:cs typeface="+mn-lt"/>
              </a:rPr>
              <a:t>gRPC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API-je, pružajući fleksibilnost u razvoju </a:t>
            </a:r>
            <a:r>
              <a:rPr lang="sr-Latn-RS" sz="2400" dirty="0" err="1">
                <a:solidFill>
                  <a:srgbClr val="ECECEC"/>
                </a:solidFill>
                <a:ea typeface="+mn-lt"/>
                <a:cs typeface="+mn-lt"/>
              </a:rPr>
              <a:t>IoT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 rešenja.</a:t>
            </a:r>
            <a:endParaRPr lang="sr-Latn-RS" sz="240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sz="2400" b="1" dirty="0">
                <a:ea typeface="+mn-lt"/>
                <a:cs typeface="+mn-lt"/>
              </a:rPr>
              <a:t>7. Kontrola pristupa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Upravljanje pristupnim pravima i sigurnosnim politikama za korisnike i uređaje, osiguravajući da samo ovlašćeni subjekti imaju pristup podacima i funkcionalnostima sistema.</a:t>
            </a:r>
            <a:endParaRPr lang="sr-Latn-RS" sz="2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8.</a:t>
            </a:r>
            <a:r>
              <a:rPr lang="sr-Latn-RS" sz="2400" b="1" dirty="0">
                <a:ea typeface="+mn-lt"/>
                <a:cs typeface="+mn-lt"/>
              </a:rPr>
              <a:t>Monitorisanje i upravljanje</a:t>
            </a:r>
            <a:r>
              <a:rPr lang="sr-Latn-RS" sz="2400" dirty="0">
                <a:solidFill>
                  <a:srgbClr val="ECECEC"/>
                </a:solidFill>
                <a:ea typeface="+mn-lt"/>
                <a:cs typeface="+mn-lt"/>
              </a:rPr>
              <a:t>: Alati za praćenje performansi, sigurnosti i stanja sistema, kao i za upravljanje resursima i konfiguracijama.</a:t>
            </a:r>
            <a:endParaRPr lang="sr-Latn-RS" sz="2400">
              <a:cs typeface="Calibri" panose="020F0502020204030204"/>
            </a:endParaRPr>
          </a:p>
          <a:p>
            <a:pPr>
              <a:buClr>
                <a:srgbClr val="FFFFFF"/>
              </a:buClr>
              <a:buAutoNum type="arabicPeriod"/>
            </a:pPr>
            <a:endParaRPr lang="sr-Latn-R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91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0F662ED-29E8-28F0-3005-C17FC174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74" y="254577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Arhitektura </a:t>
            </a:r>
            <a:r>
              <a:rPr lang="sr-Latn-RS" dirty="0" err="1">
                <a:cs typeface="Calibri Light"/>
              </a:rPr>
              <a:t>MAinflux</a:t>
            </a:r>
            <a:r>
              <a:rPr lang="sr-Latn-RS" dirty="0">
                <a:cs typeface="Calibri Light"/>
              </a:rPr>
              <a:t>-a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F1A962EE-6A6B-9EFC-D141-678276C32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9" y="1717772"/>
            <a:ext cx="10867448" cy="426392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sr-Latn-RS" sz="2800" dirty="0" err="1">
                <a:solidFill>
                  <a:srgbClr val="ECECEC"/>
                </a:solidFill>
                <a:cs typeface="Calibri"/>
              </a:rPr>
              <a:t>Mainflux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 je visoko modularna </a:t>
            </a:r>
            <a:r>
              <a:rPr lang="sr-Latn-RS" sz="2800" dirty="0" err="1">
                <a:solidFill>
                  <a:srgbClr val="ECECEC"/>
                </a:solidFill>
                <a:cs typeface="Calibri"/>
              </a:rPr>
              <a:t>IoT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 </a:t>
            </a:r>
            <a:r>
              <a:rPr lang="sr-Latn-RS" sz="2800" dirty="0" err="1">
                <a:solidFill>
                  <a:srgbClr val="ECECEC"/>
                </a:solidFill>
                <a:cs typeface="Calibri"/>
              </a:rPr>
              <a:t>platform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 zasnovana na </a:t>
            </a:r>
            <a:r>
              <a:rPr lang="sr-Latn-RS" sz="2800" dirty="0" err="1">
                <a:solidFill>
                  <a:srgbClr val="ECECEC"/>
                </a:solidFill>
                <a:cs typeface="Calibri"/>
              </a:rPr>
              <a:t>mikroservisima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, </a:t>
            </a:r>
            <a:r>
              <a:rPr lang="sr-Latn-RS" sz="2800" dirty="0" err="1">
                <a:solidFill>
                  <a:srgbClr val="ECECEC"/>
                </a:solidFill>
                <a:cs typeface="Calibri"/>
              </a:rPr>
              <a:t>Docker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 kontejnerizaciji i </a:t>
            </a:r>
            <a:r>
              <a:rPr lang="sr-Latn-RS" sz="2800" dirty="0" err="1">
                <a:solidFill>
                  <a:srgbClr val="ECECEC"/>
                </a:solidFill>
                <a:cs typeface="Calibri"/>
              </a:rPr>
              <a:t>Kubernetes</a:t>
            </a:r>
            <a:r>
              <a:rPr lang="sr-Latn-RS" sz="2800" dirty="0">
                <a:solidFill>
                  <a:srgbClr val="ECECEC"/>
                </a:solidFill>
                <a:cs typeface="Calibri"/>
              </a:rPr>
              <a:t> orkestraciji. Glavne komponente i karakteristike su:</a:t>
            </a:r>
            <a:endParaRPr lang="sr-Latn-RS" sz="280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sr-Latn-RS" sz="2400" dirty="0">
                <a:solidFill>
                  <a:srgbClr val="ECECEC"/>
                </a:solidFill>
                <a:cs typeface="Calibri"/>
              </a:rPr>
              <a:t>1. </a:t>
            </a:r>
            <a:r>
              <a:rPr lang="sr-Latn-RS" sz="2400" b="1" err="1">
                <a:solidFill>
                  <a:srgbClr val="ECECEC"/>
                </a:solidFill>
                <a:cs typeface="Calibri"/>
              </a:rPr>
              <a:t>Mikroservisi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: Svaka funkcionalnost je implementirana kao nezavisni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mikroservis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koji komunicira putem REST ili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gRPC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API-ja, što omogućava skalabilnost i lako održavanje.</a:t>
            </a:r>
            <a:endParaRPr lang="sr-Latn-RS" sz="240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sr-Latn-RS" sz="2400" dirty="0">
                <a:solidFill>
                  <a:srgbClr val="ECECEC"/>
                </a:solidFill>
                <a:cs typeface="Calibri"/>
              </a:rPr>
              <a:t>2. </a:t>
            </a:r>
            <a:r>
              <a:rPr lang="sr-Latn-RS" sz="2400" b="1" err="1">
                <a:solidFill>
                  <a:srgbClr val="ECECEC"/>
                </a:solidFill>
                <a:cs typeface="Calibri"/>
              </a:rPr>
              <a:t>Docker</a:t>
            </a:r>
            <a:r>
              <a:rPr lang="sr-Latn-RS" sz="2400" b="1" dirty="0">
                <a:solidFill>
                  <a:srgbClr val="ECECEC"/>
                </a:solidFill>
                <a:cs typeface="Calibri"/>
              </a:rPr>
              <a:t> Kontejnerizacija: 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Svaki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mikroservis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je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kontejnerizovan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pomoću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Docker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-a, omogućavajući izolaciju, konzistentnost okruženja i jednostavnu distribuciju.</a:t>
            </a:r>
            <a:endParaRPr lang="sr-Latn-RS" sz="240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sr-Latn-RS" sz="2400" dirty="0">
                <a:solidFill>
                  <a:srgbClr val="ECECEC"/>
                </a:solidFill>
                <a:cs typeface="Calibri"/>
              </a:rPr>
              <a:t>3. </a:t>
            </a:r>
            <a:r>
              <a:rPr lang="sr-Latn-RS" sz="2400" b="1" err="1">
                <a:solidFill>
                  <a:srgbClr val="ECECEC"/>
                </a:solidFill>
                <a:cs typeface="Calibri"/>
              </a:rPr>
              <a:t>Kubernetes</a:t>
            </a:r>
            <a:r>
              <a:rPr lang="sr-Latn-RS" sz="2400" b="1" dirty="0">
                <a:solidFill>
                  <a:srgbClr val="ECECEC"/>
                </a:solidFill>
                <a:cs typeface="Calibri"/>
              </a:rPr>
              <a:t> Orkestracija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: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Kubernetes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upravlja automatskim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skaliranjem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, balansiranjem opterećenja i </a:t>
            </a:r>
            <a:r>
              <a:rPr lang="sr-Latn-RS" sz="2400" err="1">
                <a:solidFill>
                  <a:srgbClr val="ECECEC"/>
                </a:solidFill>
                <a:cs typeface="Calibri"/>
              </a:rPr>
              <a:t>samooporavkom</a:t>
            </a:r>
            <a:r>
              <a:rPr lang="sr-Latn-RS" sz="2400" dirty="0">
                <a:solidFill>
                  <a:srgbClr val="ECECEC"/>
                </a:solidFill>
                <a:cs typeface="Calibri"/>
              </a:rPr>
              <a:t> kontejnera, osiguravajući visoku dostupnost i otpornost sistema.</a:t>
            </a:r>
            <a:endParaRPr lang="sr-Latn-RS" sz="24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40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Čuvar mesta za sadržaj 3">
            <a:extLst>
              <a:ext uri="{FF2B5EF4-FFF2-40B4-BE49-F238E27FC236}">
                <a16:creationId xmlns:a16="http://schemas.microsoft.com/office/drawing/2014/main" id="{8471F55C-F6AC-8071-55D7-A7828ED6E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757775"/>
              </p:ext>
            </p:extLst>
          </p:nvPr>
        </p:nvGraphicFramePr>
        <p:xfrm>
          <a:off x="682625" y="301625"/>
          <a:ext cx="10718808" cy="59529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71236">
                  <a:extLst>
                    <a:ext uri="{9D8B030D-6E8A-4147-A177-3AD203B41FA5}">
                      <a16:colId xmlns:a16="http://schemas.microsoft.com/office/drawing/2014/main" val="1413483319"/>
                    </a:ext>
                  </a:extLst>
                </a:gridCol>
                <a:gridCol w="7947572">
                  <a:extLst>
                    <a:ext uri="{9D8B030D-6E8A-4147-A177-3AD203B41FA5}">
                      <a16:colId xmlns:a16="http://schemas.microsoft.com/office/drawing/2014/main" val="1194444533"/>
                    </a:ext>
                  </a:extLst>
                </a:gridCol>
              </a:tblGrid>
              <a:tr h="13201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3200" dirty="0"/>
                        <a:t>Servisi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/>
                        <a:t>Opis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792721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2000" u="none" strike="noStrike" noProof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auth</a:t>
                      </a:r>
                      <a:endParaRPr lang="sr-Latn-RS" sz="20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Manages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platform's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orgs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and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auth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comcerns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854165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Manages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 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platform's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users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and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auth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concerns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327839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things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Manages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platforms's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things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,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channels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,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groups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and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access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policies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337216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Http-adatpre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Provides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HTTP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interface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for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accessing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communication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channels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2177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Mqtt</a:t>
                      </a:r>
                      <a:r>
                        <a:rPr lang="sr-Latn-R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-adapter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Provides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MQTT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and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MQTT ove WS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interface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for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accessing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communication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channels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58067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Coap</a:t>
                      </a:r>
                      <a:r>
                        <a:rPr lang="sr-Latn-R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-adapter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Provides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a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CoAP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interface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for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accessing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communication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channels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702996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Lora</a:t>
                      </a:r>
                      <a:r>
                        <a:rPr lang="sr-Latn-R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-adapter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Provides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a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LoRa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Server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forwarder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for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accessing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communication</a:t>
                      </a:r>
                      <a:r>
                        <a:rPr lang="sr-Latn-RS" sz="1800" b="0" i="0" u="none" strike="noStrike" noProof="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 </a:t>
                      </a:r>
                      <a:r>
                        <a:rPr lang="sr-Latn-RS" sz="18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  <a:latin typeface="Calibri"/>
                        </a:rPr>
                        <a:t>channels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01702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sr-Latn-RS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Mainflux</a:t>
                      </a:r>
                      <a:r>
                        <a:rPr lang="sr-Latn-RS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-cli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Command</a:t>
                      </a:r>
                      <a:r>
                        <a:rPr lang="sr-Latn-RS" sz="1800" dirty="0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 line </a:t>
                      </a:r>
                      <a:r>
                        <a:rPr lang="sr-Latn-RS" sz="1800" err="1">
                          <a:solidFill>
                            <a:schemeClr val="bg1"/>
                          </a:solidFill>
                          <a:highlight>
                            <a:srgbClr val="E84574"/>
                          </a:highlight>
                        </a:rPr>
                        <a:t>interface</a:t>
                      </a:r>
                      <a:endParaRPr lang="sr-Latn-RS" sz="1800" dirty="0">
                        <a:solidFill>
                          <a:schemeClr val="bg1"/>
                        </a:solidFill>
                        <a:highlight>
                          <a:srgbClr val="E84574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86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66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 na kojoj se nalazi tekst, dijagram, Plan, snimak ekrana&#10;&#10;Opis je automatski generisan">
            <a:extLst>
              <a:ext uri="{FF2B5EF4-FFF2-40B4-BE49-F238E27FC236}">
                <a16:creationId xmlns:a16="http://schemas.microsoft.com/office/drawing/2014/main" id="{4DDCAD40-F231-DA95-C70F-EF354AD5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886" y="32817"/>
            <a:ext cx="13213772" cy="68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339208-822E-EB5F-170B-CC606841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Rad sa </a:t>
            </a:r>
            <a:r>
              <a:rPr lang="sr-Latn-RS" dirty="0" err="1">
                <a:ea typeface="Calibri Light"/>
                <a:cs typeface="Calibri Light"/>
              </a:rPr>
              <a:t>mainflux</a:t>
            </a:r>
            <a:r>
              <a:rPr lang="sr-Latn-RS" dirty="0">
                <a:ea typeface="Calibri Light"/>
                <a:cs typeface="Calibri Light"/>
              </a:rPr>
              <a:t>-om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85B96A4-53CF-7DD1-054F-BD4497C8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1567"/>
            <a:ext cx="10131425" cy="36967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r-Latn-RS" sz="3600" dirty="0">
                <a:ea typeface="Calibri"/>
                <a:cs typeface="Calibri"/>
              </a:rPr>
              <a:t>Pokretanje</a:t>
            </a:r>
          </a:p>
          <a:p>
            <a:pPr marL="914400" lvl="1" indent="-457200">
              <a:buFont typeface="Courier New"/>
              <a:buChar char="o"/>
            </a:pPr>
            <a:r>
              <a:rPr lang="sr-Latn-RS" sz="2200" dirty="0">
                <a:ea typeface="Calibri"/>
                <a:cs typeface="Calibri"/>
              </a:rPr>
              <a:t>Pre nego sto krenemo da radimo sa </a:t>
            </a:r>
            <a:r>
              <a:rPr lang="sr-Latn-RS" sz="2200" dirty="0" err="1">
                <a:ea typeface="Calibri"/>
                <a:cs typeface="Calibri"/>
              </a:rPr>
              <a:t>Mainflux</a:t>
            </a:r>
            <a:r>
              <a:rPr lang="sr-Latn-RS" sz="2200" dirty="0">
                <a:ea typeface="Calibri"/>
                <a:cs typeface="Calibri"/>
              </a:rPr>
              <a:t>-om potrebno je da se projekat klonira sa </a:t>
            </a:r>
            <a:r>
              <a:rPr lang="sr-Latn-RS" sz="2200" dirty="0" err="1">
                <a:ea typeface="Calibri"/>
                <a:cs typeface="Calibri"/>
              </a:rPr>
              <a:t>github</a:t>
            </a:r>
            <a:r>
              <a:rPr lang="sr-Latn-RS" sz="2200" dirty="0">
                <a:ea typeface="Calibri"/>
                <a:cs typeface="Calibri"/>
              </a:rPr>
              <a:t>-a korišćenjem:</a:t>
            </a:r>
          </a:p>
          <a:p>
            <a:pPr marL="914400" lvl="2" indent="0">
              <a:buClr>
                <a:srgbClr val="FFFFFF"/>
              </a:buClr>
              <a:buNone/>
            </a:pPr>
            <a:r>
              <a:rPr lang="sr-Latn-RS" sz="2000" dirty="0">
                <a:ea typeface="Calibri"/>
                <a:cs typeface="Calibri"/>
              </a:rPr>
              <a:t>    git </a:t>
            </a:r>
            <a:r>
              <a:rPr lang="sr-Latn-RS" sz="2000" dirty="0" err="1">
                <a:ea typeface="Calibri"/>
                <a:cs typeface="Calibri"/>
              </a:rPr>
              <a:t>clone</a:t>
            </a:r>
            <a:r>
              <a:rPr lang="sr-Latn-RS" sz="2000" dirty="0">
                <a:ea typeface="Calibri"/>
                <a:cs typeface="Calibri"/>
              </a:rPr>
              <a:t> </a:t>
            </a:r>
            <a:r>
              <a:rPr lang="sr-Latn-RS" sz="2000" dirty="0">
                <a:ea typeface="+mn-lt"/>
                <a:cs typeface="+mn-lt"/>
                <a:hlinkClick r:id="rId2"/>
              </a:rPr>
              <a:t>https://github.com/MainfluxLabs/mainflux.git</a:t>
            </a:r>
            <a:endParaRPr lang="sr-Latn-RS" sz="2000">
              <a:ea typeface="Calibri"/>
              <a:cs typeface="Calibri"/>
            </a:endParaRPr>
          </a:p>
          <a:p>
            <a:pPr marL="914400" lvl="2" indent="-457200">
              <a:buFont typeface="Courier New"/>
              <a:buChar char="o"/>
            </a:pPr>
            <a:r>
              <a:rPr lang="sr-Latn-RS" sz="2000" dirty="0">
                <a:ea typeface="Calibri"/>
                <a:cs typeface="Calibri"/>
              </a:rPr>
              <a:t>Nakon toga potrebno je pokrenuti </a:t>
            </a:r>
            <a:r>
              <a:rPr lang="sr-Latn-RS" sz="2000" dirty="0" err="1">
                <a:ea typeface="Calibri"/>
                <a:cs typeface="Calibri"/>
              </a:rPr>
              <a:t>docker</a:t>
            </a:r>
            <a:r>
              <a:rPr lang="sr-Latn-RS" sz="2000" dirty="0">
                <a:ea typeface="Calibri"/>
                <a:cs typeface="Calibri"/>
              </a:rPr>
              <a:t> </a:t>
            </a:r>
            <a:r>
              <a:rPr lang="sr-Latn-RS" sz="2000" dirty="0" err="1">
                <a:ea typeface="Calibri"/>
                <a:cs typeface="Calibri"/>
              </a:rPr>
              <a:t>containere</a:t>
            </a:r>
            <a:r>
              <a:rPr lang="sr-Latn-RS" sz="2000" dirty="0">
                <a:ea typeface="Calibri"/>
                <a:cs typeface="Calibri"/>
              </a:rPr>
              <a:t> korišćenjem: </a:t>
            </a:r>
          </a:p>
          <a:p>
            <a:pPr marL="1771650" lvl="5" indent="0">
              <a:buClr>
                <a:srgbClr val="FFFFFF"/>
              </a:buClr>
              <a:buNone/>
            </a:pPr>
            <a:r>
              <a:rPr lang="sr-Latn-RS" sz="1800" dirty="0" err="1">
                <a:ea typeface="+mn-lt"/>
                <a:cs typeface="+mn-lt"/>
              </a:rPr>
              <a:t>docker-compose</a:t>
            </a:r>
            <a:r>
              <a:rPr lang="sr-Latn-RS" sz="1800" dirty="0">
                <a:ea typeface="+mn-lt"/>
                <a:cs typeface="+mn-lt"/>
              </a:rPr>
              <a:t> -f </a:t>
            </a:r>
            <a:r>
              <a:rPr lang="sr-Latn-RS" sz="1800" dirty="0" err="1">
                <a:ea typeface="+mn-lt"/>
                <a:cs typeface="+mn-lt"/>
              </a:rPr>
              <a:t>docker</a:t>
            </a:r>
            <a:r>
              <a:rPr lang="sr-Latn-RS" sz="1800" dirty="0">
                <a:ea typeface="+mn-lt"/>
                <a:cs typeface="+mn-lt"/>
              </a:rPr>
              <a:t>/</a:t>
            </a:r>
            <a:r>
              <a:rPr lang="sr-Latn-RS" sz="1800" dirty="0" err="1">
                <a:ea typeface="+mn-lt"/>
                <a:cs typeface="+mn-lt"/>
              </a:rPr>
              <a:t>docker-compose.yml</a:t>
            </a:r>
            <a:r>
              <a:rPr lang="sr-Latn-RS" sz="1800" dirty="0">
                <a:ea typeface="+mn-lt"/>
                <a:cs typeface="+mn-lt"/>
              </a:rPr>
              <a:t> -f </a:t>
            </a:r>
            <a:r>
              <a:rPr lang="sr-Latn-RS" sz="1800" dirty="0" err="1">
                <a:ea typeface="+mn-lt"/>
                <a:cs typeface="+mn-lt"/>
              </a:rPr>
              <a:t>docker</a:t>
            </a:r>
            <a:r>
              <a:rPr lang="sr-Latn-RS" sz="1800" dirty="0">
                <a:ea typeface="+mn-lt"/>
                <a:cs typeface="+mn-lt"/>
              </a:rPr>
              <a:t>/</a:t>
            </a:r>
            <a:r>
              <a:rPr lang="sr-Latn-RS" sz="1800" dirty="0" err="1">
                <a:ea typeface="+mn-lt"/>
                <a:cs typeface="+mn-lt"/>
              </a:rPr>
              <a:t>docker</a:t>
            </a:r>
            <a:r>
              <a:rPr lang="sr-Latn-RS" sz="1800" dirty="0">
                <a:ea typeface="+mn-lt"/>
                <a:cs typeface="+mn-lt"/>
              </a:rPr>
              <a:t>-     compose.custom1.yml -f </a:t>
            </a:r>
            <a:r>
              <a:rPr lang="sr-Latn-RS" sz="1800" dirty="0" err="1">
                <a:ea typeface="+mn-lt"/>
                <a:cs typeface="+mn-lt"/>
              </a:rPr>
              <a:t>docker</a:t>
            </a:r>
            <a:r>
              <a:rPr lang="sr-Latn-RS" sz="1800" dirty="0">
                <a:ea typeface="+mn-lt"/>
                <a:cs typeface="+mn-lt"/>
              </a:rPr>
              <a:t>/docker-compose.custom2.yml up </a:t>
            </a:r>
            <a:endParaRPr lang="sr-Latn-R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00100" lvl="2" indent="-342900">
              <a:buFont typeface="Courier New"/>
              <a:buChar char="o"/>
            </a:pPr>
            <a:r>
              <a:rPr lang="sr-Latn-RS" sz="2000">
                <a:ea typeface="+mn-lt"/>
                <a:cs typeface="+mn-lt"/>
              </a:rPr>
              <a:t>  Kada su docker containari pokrenuti mozemo pokrenuti login stranicu na </a:t>
            </a:r>
            <a:r>
              <a:rPr lang="sr-Latn-RS" sz="2000" dirty="0">
                <a:ea typeface="+mn-lt"/>
                <a:cs typeface="+mn-lt"/>
              </a:rPr>
              <a:t>https://localhost:3000</a:t>
            </a:r>
          </a:p>
          <a:p>
            <a:pPr>
              <a:buAutoNum type="arabicPeriod"/>
            </a:pPr>
            <a:endParaRPr lang="sr-Latn-R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0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E96630-F428-F6C0-52C0-E40F82FD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Login </a:t>
            </a:r>
            <a:r>
              <a:rPr lang="sr-Latn-RS" dirty="0" err="1">
                <a:ea typeface="Calibri Light"/>
                <a:cs typeface="Calibri Light"/>
              </a:rPr>
              <a:t>page</a:t>
            </a:r>
            <a:endParaRPr lang="sr-Latn-RS" dirty="0" err="1"/>
          </a:p>
        </p:txBody>
      </p:sp>
      <p:pic>
        <p:nvPicPr>
          <p:cNvPr id="4" name="Čuvar mesta za sadržaj 3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3DBCFC26-6323-ECCE-1639-226A192D9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465" y="1713442"/>
            <a:ext cx="9987220" cy="4784195"/>
          </a:xfrm>
        </p:spPr>
      </p:pic>
    </p:spTree>
    <p:extLst>
      <p:ext uri="{BB962C8B-B14F-4D97-AF65-F5344CB8AC3E}">
        <p14:creationId xmlns:p14="http://schemas.microsoft.com/office/powerpoint/2010/main" val="283200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27</vt:i4>
      </vt:variant>
    </vt:vector>
  </HeadingPairs>
  <TitlesOfParts>
    <vt:vector size="28" baseType="lpstr">
      <vt:lpstr>Celestial</vt:lpstr>
      <vt:lpstr>Mainflux</vt:lpstr>
      <vt:lpstr>Uvod</vt:lpstr>
      <vt:lpstr>PowerPoint prezentacija</vt:lpstr>
      <vt:lpstr>PowerPoint prezentacija</vt:lpstr>
      <vt:lpstr>Arhitektura MAinflux-a</vt:lpstr>
      <vt:lpstr>PowerPoint prezentacija</vt:lpstr>
      <vt:lpstr>PowerPoint prezentacija</vt:lpstr>
      <vt:lpstr>Rad sa mainflux-om</vt:lpstr>
      <vt:lpstr>Login page</vt:lpstr>
      <vt:lpstr>Register PAGE</vt:lpstr>
      <vt:lpstr>Main page</vt:lpstr>
      <vt:lpstr>Organisations page</vt:lpstr>
      <vt:lpstr>Organisation page</vt:lpstr>
      <vt:lpstr>Groups page</vt:lpstr>
      <vt:lpstr>Group page</vt:lpstr>
      <vt:lpstr>Channels page </vt:lpstr>
      <vt:lpstr>Channel page</vt:lpstr>
      <vt:lpstr>Things page</vt:lpstr>
      <vt:lpstr>Thing page</vt:lpstr>
      <vt:lpstr>Arduino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ZAkljucak </vt:lpstr>
      <vt:lpstr>Hvala na pažnji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462</cp:revision>
  <dcterms:created xsi:type="dcterms:W3CDTF">2024-05-20T08:50:54Z</dcterms:created>
  <dcterms:modified xsi:type="dcterms:W3CDTF">2024-05-31T18:13:21Z</dcterms:modified>
</cp:coreProperties>
</file>